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16"/>
  </p:notesMasterIdLst>
  <p:sldIdLst>
    <p:sldId id="257" r:id="rId2"/>
    <p:sldId id="259" r:id="rId3"/>
    <p:sldId id="260" r:id="rId4"/>
    <p:sldId id="265" r:id="rId5"/>
    <p:sldId id="269" r:id="rId6"/>
    <p:sldId id="271" r:id="rId7"/>
    <p:sldId id="261" r:id="rId8"/>
    <p:sldId id="270" r:id="rId9"/>
    <p:sldId id="262" r:id="rId10"/>
    <p:sldId id="263" r:id="rId11"/>
    <p:sldId id="264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2491" autoAdjust="0"/>
  </p:normalViewPr>
  <p:slideViewPr>
    <p:cSldViewPr snapToGrid="0">
      <p:cViewPr varScale="1">
        <p:scale>
          <a:sx n="94" d="100"/>
          <a:sy n="94" d="100"/>
        </p:scale>
        <p:origin x="11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g>
</file>

<file path=ppt/media/image12.png>
</file>

<file path=ppt/media/image13.svg>
</file>

<file path=ppt/media/image14.png>
</file>

<file path=ppt/media/image15.svg>
</file>

<file path=ppt/media/image16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DCE255-EBE6-4045-A508-9D6ED01CB90F}" type="datetimeFigureOut">
              <a:rPr lang="en-US" smtClean="0"/>
              <a:t>8/7/2021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ED5CCA-CB55-4757-B940-88752BAAB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5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DELETE – Remove Groups, Delete file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PUT – Rename app snapshot name, remove users from a group</a:t>
            </a:r>
          </a:p>
          <a:p>
            <a:endParaRPr lang="en-US" dirty="0"/>
          </a:p>
          <a:p>
            <a:r>
              <a:rPr lang="en-US" b="0" i="0" dirty="0">
                <a:solidFill>
                  <a:srgbClr val="1A1816"/>
                </a:solidFill>
                <a:effectLst/>
                <a:latin typeface="Courier New" panose="02070309020205020404" pitchFamily="49" charset="0"/>
              </a:rPr>
              <a:t>application/x-www-form-</a:t>
            </a:r>
            <a:r>
              <a:rPr lang="en-US" b="0" i="0" dirty="0" err="1">
                <a:solidFill>
                  <a:srgbClr val="1A1816"/>
                </a:solidFill>
                <a:effectLst/>
                <a:latin typeface="Courier New" panose="02070309020205020404" pitchFamily="49" charset="0"/>
              </a:rPr>
              <a:t>urlencoded</a:t>
            </a:r>
            <a:endParaRPr lang="en-US" b="0" i="0" dirty="0">
              <a:solidFill>
                <a:srgbClr val="1A1816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b="0" i="0" dirty="0">
                <a:solidFill>
                  <a:srgbClr val="1A1816"/>
                </a:solidFill>
                <a:effectLst/>
                <a:latin typeface="Courier New" panose="02070309020205020404" pitchFamily="49" charset="0"/>
              </a:rPr>
              <a:t>application/json</a:t>
            </a:r>
          </a:p>
          <a:p>
            <a:r>
              <a:rPr lang="en-US" b="0" i="0" dirty="0">
                <a:solidFill>
                  <a:srgbClr val="1A1816"/>
                </a:solidFill>
                <a:effectLst/>
                <a:latin typeface="Courier New" panose="02070309020205020404" pitchFamily="49" charset="0"/>
              </a:rPr>
              <a:t>application/octet-stream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ED5CCA-CB55-4757-B940-88752BAAB14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992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8/7/2021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8/7/2021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8/7/2021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8/7/2021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8/7/2021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8/7/2021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ataschool.io/cloud-services-for-jupyter-notebook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aj-arun/power-generation-india/blob/master/Energy%20Sources.ipynb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ython.org/downloads/" TargetMode="External"/><Relationship Id="rId3" Type="http://schemas.openxmlformats.org/officeDocument/2006/relationships/hyperlink" Target="https://docs.oracle.com/en/cloud/saas/enterprise-performance-management-common/prest/rest_api_methods.html" TargetMode="External"/><Relationship Id="rId7" Type="http://schemas.openxmlformats.org/officeDocument/2006/relationships/hyperlink" Target="https://www.soapui.org/downloads/soapui/" TargetMode="External"/><Relationship Id="rId2" Type="http://schemas.openxmlformats.org/officeDocument/2006/relationships/hyperlink" Target="https://docs.oracle.com/en/cloud/saas/enterprise-performance-management-common/prest/quick_reference_table_rest_api_resource_view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ostman.com/downloads/" TargetMode="External"/><Relationship Id="rId11" Type="http://schemas.openxmlformats.org/officeDocument/2006/relationships/hyperlink" Target="https://colab.research.google.com/" TargetMode="External"/><Relationship Id="rId5" Type="http://schemas.openxmlformats.org/officeDocument/2006/relationships/hyperlink" Target="https://docs.oracle.com/en/cloud/saas/enterprise-performance-management-common/prest/status_codes.html" TargetMode="External"/><Relationship Id="rId10" Type="http://schemas.openxmlformats.org/officeDocument/2006/relationships/hyperlink" Target="https://jupyter.org/" TargetMode="External"/><Relationship Id="rId4" Type="http://schemas.openxmlformats.org/officeDocument/2006/relationships/hyperlink" Target="https://docs.oracle.com/en/cloud/saas/enterprise-performance-management-common/prest/versioning.html" TargetMode="External"/><Relationship Id="rId9" Type="http://schemas.openxmlformats.org/officeDocument/2006/relationships/hyperlink" Target="https://www.anaconda.com/products/individual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cpedia.org/chalkboard/q/questions.html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hyperlink" Target="http://mediacause.org/if-you-were-a-social-platform-what-would-you-be" TargetMode="External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hyperlink" Target="https://en.wikipedia.org/wiki/File:Logo_of_YouTube_(2015-2017).svg" TargetMode="External"/><Relationship Id="rId5" Type="http://schemas.openxmlformats.org/officeDocument/2006/relationships/image" Target="../media/image5.svg"/><Relationship Id="rId10" Type="http://schemas.openxmlformats.org/officeDocument/2006/relationships/image" Target="../media/image9.png"/><Relationship Id="rId4" Type="http://schemas.openxmlformats.org/officeDocument/2006/relationships/image" Target="../media/image4.png"/><Relationship Id="rId9" Type="http://schemas.openxmlformats.org/officeDocument/2006/relationships/hyperlink" Target="https://blog.yorksj.ac.uk/moodle/10-days-of-twitter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hat.com/en/topics/api/what-is-a-rest-api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ibm.com/cloud/learn/rest-apis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whatis/whatis_json.asp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/>
              <a:t>Python and Oracle EPM REST APIs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469711"/>
          </a:xfrm>
        </p:spPr>
        <p:txBody>
          <a:bodyPr>
            <a:normAutofit/>
          </a:bodyPr>
          <a:lstStyle/>
          <a:p>
            <a:pPr algn="ctr"/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Arun raj | 08-07-2021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D1F94-4B08-4F10-AD9D-9CC350E04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Needed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7B883-520D-4FBF-99DF-42A41C33CA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Install Python from official Python website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Install Anaconda Community / Individual Edition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hlinkClick r:id="rId2"/>
              </a:rPr>
              <a:t>Online options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Google </a:t>
            </a:r>
            <a:r>
              <a:rPr lang="en-US" dirty="0" err="1"/>
              <a:t>CoLab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Binder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Kaggle Kernels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CoCalc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109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1FB7B-0E60-432E-8502-025D4410B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 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6F295-7DF3-4055-924E-954AFE2CE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look at an example to understand more: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https://github.com/raj-arun/power-generation-india/blob/master/Energy%20Sources.ipynb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227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B3D3E-412F-419F-ABBF-EE3DF8198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CE634-DF71-41BA-B697-DB8FA1207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4998720" cy="376089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Get API Version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Get Planning App Name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Execute a Job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Get Job Status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Delete File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Create Member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Send Email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09C9261-FD26-4F65-BCB0-8AAEE5A672F3}"/>
              </a:ext>
            </a:extLst>
          </p:cNvPr>
          <p:cNvSpPr txBox="1">
            <a:spLocks/>
          </p:cNvSpPr>
          <p:nvPr/>
        </p:nvSpPr>
        <p:spPr>
          <a:xfrm>
            <a:off x="7566870" y="2701255"/>
            <a:ext cx="3588810" cy="2016715"/>
          </a:xfrm>
          <a:prstGeom prst="rect">
            <a:avLst/>
          </a:prstGeom>
          <a:solidFill>
            <a:schemeClr val="tx1"/>
          </a:solidFill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You are </a:t>
            </a:r>
            <a:r>
              <a:rPr lang="en-US" dirty="0" err="1">
                <a:solidFill>
                  <a:schemeClr val="bg1"/>
                </a:solidFill>
              </a:rPr>
              <a:t>gonna</a:t>
            </a:r>
            <a:r>
              <a:rPr lang="en-US" dirty="0">
                <a:solidFill>
                  <a:schemeClr val="bg1"/>
                </a:solidFill>
              </a:rPr>
              <a:t> need these: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EPM Instance Access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User Name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Password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</a:rPr>
              <a:t>Google Account if using Google </a:t>
            </a:r>
            <a:r>
              <a:rPr lang="en-US" dirty="0" err="1">
                <a:solidFill>
                  <a:schemeClr val="bg1"/>
                </a:solidFill>
              </a:rPr>
              <a:t>CoLab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Font typeface="Calibri" panose="020F050202020403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431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AA314-82B4-4BB2-93D7-0F03C3A1A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212C0B-D7AE-4F5C-98EF-10CE555509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hlinkClick r:id="rId2"/>
              </a:rPr>
              <a:t>EPM REST API Resources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hlinkClick r:id="rId3"/>
              </a:rPr>
              <a:t>REST API Methods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hlinkClick r:id="rId4"/>
              </a:rPr>
              <a:t>EPM REST API Versioning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hlinkClick r:id="rId5"/>
              </a:rPr>
              <a:t>Status Codes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hlinkClick r:id="rId6"/>
              </a:rPr>
              <a:t>Postman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hlinkClick r:id="rId7"/>
              </a:rPr>
              <a:t>SOAPUI Open Source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hlinkClick r:id="rId8"/>
              </a:rPr>
              <a:t>Download Python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hlinkClick r:id="rId9"/>
              </a:rPr>
              <a:t>Anaconda Community / Individual Edition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hlinkClick r:id="rId10"/>
              </a:rPr>
              <a:t>Learn About </a:t>
            </a:r>
            <a:r>
              <a:rPr lang="en-US" dirty="0" err="1">
                <a:hlinkClick r:id="rId10"/>
              </a:rPr>
              <a:t>Jupyter</a:t>
            </a:r>
            <a:r>
              <a:rPr lang="en-US" dirty="0">
                <a:hlinkClick r:id="rId10"/>
              </a:rPr>
              <a:t> Note Books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hlinkClick r:id="rId11"/>
              </a:rPr>
              <a:t>Google </a:t>
            </a:r>
            <a:r>
              <a:rPr lang="en-US" dirty="0" err="1">
                <a:hlinkClick r:id="rId11"/>
              </a:rPr>
              <a:t>Colab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13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CF4AD-E904-4D1F-9D2C-05794EE87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pic>
        <p:nvPicPr>
          <p:cNvPr id="5" name="Content Placeholder 4" descr="Text, whiteboard&#10;&#10;Description automatically generated">
            <a:extLst>
              <a:ext uri="{FF2B5EF4-FFF2-40B4-BE49-F238E27FC236}">
                <a16:creationId xmlns:a16="http://schemas.microsoft.com/office/drawing/2014/main" id="{0CDA2D4E-16DE-432E-B12C-4D0FB35BF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97280" y="2128520"/>
            <a:ext cx="5719829" cy="376078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FA76A9E-56B7-4FCA-BA35-1353619D781D}"/>
              </a:ext>
            </a:extLst>
          </p:cNvPr>
          <p:cNvSpPr txBox="1"/>
          <p:nvPr/>
        </p:nvSpPr>
        <p:spPr>
          <a:xfrm>
            <a:off x="7152640" y="3131751"/>
            <a:ext cx="46634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Complete the 2 min Survey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Feel free to message me with questions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Join the discord server if interested, need more people to build a community. Link to EPM REST API Channel :  https://discord.gg/37F6UmU4</a:t>
            </a:r>
          </a:p>
        </p:txBody>
      </p:sp>
    </p:spTree>
    <p:extLst>
      <p:ext uri="{BB962C8B-B14F-4D97-AF65-F5344CB8AC3E}">
        <p14:creationId xmlns:p14="http://schemas.microsoft.com/office/powerpoint/2010/main" val="549946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41C66-F0E3-4CFB-8722-C0E9979EA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 with Me</a:t>
            </a:r>
          </a:p>
        </p:txBody>
      </p:sp>
      <p:pic>
        <p:nvPicPr>
          <p:cNvPr id="31" name="Graphic 30" descr="Internet with solid fill">
            <a:extLst>
              <a:ext uri="{FF2B5EF4-FFF2-40B4-BE49-F238E27FC236}">
                <a16:creationId xmlns:a16="http://schemas.microsoft.com/office/drawing/2014/main" id="{86625EB3-40B1-4FD9-BC13-E39E8A42A6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30554" y="3346499"/>
            <a:ext cx="503557" cy="503557"/>
          </a:xfrm>
          <a:prstGeom prst="rect">
            <a:avLst/>
          </a:prstGeom>
        </p:spPr>
      </p:pic>
      <p:pic>
        <p:nvPicPr>
          <p:cNvPr id="33" name="Graphic 32" descr="Blog with solid fill">
            <a:extLst>
              <a:ext uri="{FF2B5EF4-FFF2-40B4-BE49-F238E27FC236}">
                <a16:creationId xmlns:a16="http://schemas.microsoft.com/office/drawing/2014/main" id="{4C47FE59-299A-47BA-A70A-B8BB7FADC9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58640" y="4065106"/>
            <a:ext cx="494369" cy="494369"/>
          </a:xfrm>
          <a:prstGeom prst="rect">
            <a:avLst/>
          </a:prstGeom>
        </p:spPr>
      </p:pic>
      <p:pic>
        <p:nvPicPr>
          <p:cNvPr id="35" name="Graphic 34" descr="Podcast with solid fill">
            <a:extLst>
              <a:ext uri="{FF2B5EF4-FFF2-40B4-BE49-F238E27FC236}">
                <a16:creationId xmlns:a16="http://schemas.microsoft.com/office/drawing/2014/main" id="{D62B4C7C-EAD4-4E41-A6CF-CE5FEC09D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358513" y="3292926"/>
            <a:ext cx="610702" cy="610702"/>
          </a:xfrm>
          <a:prstGeom prst="rect">
            <a:avLst/>
          </a:prstGeom>
        </p:spPr>
      </p:pic>
      <p:pic>
        <p:nvPicPr>
          <p:cNvPr id="39" name="Picture 38" descr="A picture containing ax, tool, vector graphics&#10;&#10;Description automatically generated">
            <a:extLst>
              <a:ext uri="{FF2B5EF4-FFF2-40B4-BE49-F238E27FC236}">
                <a16:creationId xmlns:a16="http://schemas.microsoft.com/office/drawing/2014/main" id="{7096852F-FD53-4689-A8F6-AE89D4EE0B5A}"/>
              </a:ext>
            </a:extLst>
          </p:cNvPr>
          <p:cNvPicPr>
            <a:picLocks noChangeAspect="1"/>
          </p:cNvPicPr>
          <p:nvPr/>
        </p:nvPicPr>
        <p:blipFill>
          <a:blip r:embed="rId8">
            <a:biLevel thresh="7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924813" y="4114354"/>
            <a:ext cx="486934" cy="395874"/>
          </a:xfrm>
          <a:prstGeom prst="rect">
            <a:avLst/>
          </a:prstGeom>
        </p:spPr>
      </p:pic>
      <p:pic>
        <p:nvPicPr>
          <p:cNvPr id="42" name="Picture 41" descr="Logo&#10;&#10;Description automatically generated">
            <a:extLst>
              <a:ext uri="{FF2B5EF4-FFF2-40B4-BE49-F238E27FC236}">
                <a16:creationId xmlns:a16="http://schemas.microsoft.com/office/drawing/2014/main" id="{757CBC9B-2E5A-430A-8454-5CAC33BED0B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7082717" y="4121968"/>
            <a:ext cx="886498" cy="37232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26AD632F-F6FA-4CFB-B6C0-39DF243446A5}"/>
              </a:ext>
            </a:extLst>
          </p:cNvPr>
          <p:cNvSpPr txBox="1"/>
          <p:nvPr/>
        </p:nvSpPr>
        <p:spPr>
          <a:xfrm>
            <a:off x="2434111" y="3402824"/>
            <a:ext cx="1707519" cy="338554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quest4apps.com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09198C9-EE21-4BFB-8573-D2AFB84816AF}"/>
              </a:ext>
            </a:extLst>
          </p:cNvPr>
          <p:cNvSpPr txBox="1"/>
          <p:nvPr/>
        </p:nvSpPr>
        <p:spPr>
          <a:xfrm>
            <a:off x="4824080" y="3401318"/>
            <a:ext cx="2140585" cy="33855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https://bit.ly/3ioVgCt</a:t>
            </a:r>
          </a:p>
        </p:txBody>
      </p:sp>
      <p:pic>
        <p:nvPicPr>
          <p:cNvPr id="48" name="Picture 47" descr="Icon&#10;&#10;Description automatically generated">
            <a:extLst>
              <a:ext uri="{FF2B5EF4-FFF2-40B4-BE49-F238E27FC236}">
                <a16:creationId xmlns:a16="http://schemas.microsoft.com/office/drawing/2014/main" id="{90E2DE06-053A-4DEB-B91E-CCD58F879894}"/>
              </a:ext>
            </a:extLst>
          </p:cNvPr>
          <p:cNvPicPr>
            <a:picLocks noChangeAspect="1"/>
          </p:cNvPicPr>
          <p:nvPr/>
        </p:nvPicPr>
        <p:blipFill>
          <a:blip r:embed="rId12">
            <a:biLevel thresh="7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4380831" y="3362781"/>
            <a:ext cx="415628" cy="415628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B682E50E-D57F-4D89-A3A6-1CC310F0A7E9}"/>
              </a:ext>
            </a:extLst>
          </p:cNvPr>
          <p:cNvSpPr txBox="1"/>
          <p:nvPr/>
        </p:nvSpPr>
        <p:spPr>
          <a:xfrm>
            <a:off x="2418296" y="4143014"/>
            <a:ext cx="998991" cy="338554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sarunraj</a:t>
            </a:r>
            <a:endParaRPr lang="en-US" sz="1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F4DE2EE-1D1C-4E53-B8F4-636DE786263D}"/>
              </a:ext>
            </a:extLst>
          </p:cNvPr>
          <p:cNvSpPr txBox="1"/>
          <p:nvPr/>
        </p:nvSpPr>
        <p:spPr>
          <a:xfrm>
            <a:off x="8037150" y="4128436"/>
            <a:ext cx="2223674" cy="33855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https://bit.ly/2V3Lw95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82903E7-0A70-4936-8EF8-6CC4AC6EDA39}"/>
              </a:ext>
            </a:extLst>
          </p:cNvPr>
          <p:cNvSpPr txBox="1"/>
          <p:nvPr/>
        </p:nvSpPr>
        <p:spPr>
          <a:xfrm>
            <a:off x="8037150" y="3429000"/>
            <a:ext cx="2223674" cy="33855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https://bit.ly/3fkBp6y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7B5DDCC-7096-46FB-9754-41C29C3AC2DB}"/>
              </a:ext>
            </a:extLst>
          </p:cNvPr>
          <p:cNvSpPr txBox="1"/>
          <p:nvPr/>
        </p:nvSpPr>
        <p:spPr>
          <a:xfrm>
            <a:off x="4853009" y="4143014"/>
            <a:ext cx="2111656" cy="33855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https://bit.ly/3ifq2hX</a:t>
            </a:r>
          </a:p>
        </p:txBody>
      </p:sp>
    </p:spTree>
    <p:extLst>
      <p:ext uri="{BB962C8B-B14F-4D97-AF65-F5344CB8AC3E}">
        <p14:creationId xmlns:p14="http://schemas.microsoft.com/office/powerpoint/2010/main" val="4211111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6" grpId="0" animBg="1"/>
      <p:bldP spid="50" grpId="0" animBg="1"/>
      <p:bldP spid="53" grpId="0" animBg="1"/>
      <p:bldP spid="54" grpId="0" animBg="1"/>
      <p:bldP spid="5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C3CB9-4704-4FAF-B32F-AC092E7F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1D5F9-4523-49EA-A8EA-ACA4AEF3F5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dirty="0"/>
              <a:t>REST APIs</a:t>
            </a:r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dirty="0"/>
              <a:t>Why Python</a:t>
            </a:r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dirty="0"/>
              <a:t>Software Needed</a:t>
            </a:r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dirty="0" err="1"/>
              <a:t>Jupyter</a:t>
            </a:r>
            <a:r>
              <a:rPr lang="en-US" dirty="0"/>
              <a:t> Note Books</a:t>
            </a:r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dirty="0"/>
              <a:t>Sample Code</a:t>
            </a:r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dirty="0"/>
              <a:t>Useful Resources</a:t>
            </a:r>
          </a:p>
          <a:p>
            <a:pPr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dirty="0"/>
              <a:t>Q&amp;A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51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47777-08F8-4606-9A1C-380EC141D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C0D-B54F-4C8F-8956-6F9CF7A9C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Oracle EPM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Oracle CLOUD EPM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Not a Python Tutorial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Not an EPM Tutorial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Focus on using Python for invoking EPM REST APIs</a:t>
            </a:r>
          </a:p>
        </p:txBody>
      </p:sp>
    </p:spTree>
    <p:extLst>
      <p:ext uri="{BB962C8B-B14F-4D97-AF65-F5344CB8AC3E}">
        <p14:creationId xmlns:p14="http://schemas.microsoft.com/office/powerpoint/2010/main" val="2907301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Hands on track">
            <a:extLst>
              <a:ext uri="{FF2B5EF4-FFF2-40B4-BE49-F238E27FC236}">
                <a16:creationId xmlns:a16="http://schemas.microsoft.com/office/drawing/2014/main" id="{C19DC7B1-9430-4E35-B756-CF366B47190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36" b="21836"/>
          <a:stretch>
            <a:fillRect/>
          </a:stretch>
        </p:blipFill>
        <p:spPr>
          <a:xfrm>
            <a:off x="0" y="0"/>
            <a:ext cx="12192000" cy="457835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460EC7-18EB-4385-981B-803EA3623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anchor="b">
            <a:normAutofit/>
          </a:bodyPr>
          <a:lstStyle/>
          <a:p>
            <a:pPr algn="ctr"/>
            <a:r>
              <a:rPr lang="en-US" dirty="0"/>
              <a:t>LET’S GO!!</a:t>
            </a:r>
          </a:p>
        </p:txBody>
      </p:sp>
    </p:spTree>
    <p:extLst>
      <p:ext uri="{BB962C8B-B14F-4D97-AF65-F5344CB8AC3E}">
        <p14:creationId xmlns:p14="http://schemas.microsoft.com/office/powerpoint/2010/main" val="533885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5ABF2-158C-44E1-85DB-262733231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 APIs</a:t>
            </a:r>
          </a:p>
        </p:txBody>
      </p:sp>
      <p:pic>
        <p:nvPicPr>
          <p:cNvPr id="5" name="Content Placeholder 4" descr="Laptop with solid fill">
            <a:extLst>
              <a:ext uri="{FF2B5EF4-FFF2-40B4-BE49-F238E27FC236}">
                <a16:creationId xmlns:a16="http://schemas.microsoft.com/office/drawing/2014/main" id="{6810F119-D659-4AF8-99FB-0AEADBA07F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71404" y="3545785"/>
            <a:ext cx="914400" cy="914400"/>
          </a:xfrm>
        </p:spPr>
      </p:pic>
      <p:pic>
        <p:nvPicPr>
          <p:cNvPr id="9" name="Graphic 8" descr="Server with solid fill">
            <a:extLst>
              <a:ext uri="{FF2B5EF4-FFF2-40B4-BE49-F238E27FC236}">
                <a16:creationId xmlns:a16="http://schemas.microsoft.com/office/drawing/2014/main" id="{291D3E95-07E1-4CB9-AD74-4DC6018C91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88896" y="3328071"/>
            <a:ext cx="1349829" cy="1349829"/>
          </a:xfrm>
          <a:prstGeom prst="rect">
            <a:avLst/>
          </a:prstGeom>
        </p:spPr>
      </p:pic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F9514277-A0EC-482A-8D12-643C72714741}"/>
              </a:ext>
            </a:extLst>
          </p:cNvPr>
          <p:cNvCxnSpPr>
            <a:endCxn id="9" idx="0"/>
          </p:cNvCxnSpPr>
          <p:nvPr/>
        </p:nvCxnSpPr>
        <p:spPr>
          <a:xfrm flipV="1">
            <a:off x="2328604" y="3328071"/>
            <a:ext cx="5935207" cy="100929"/>
          </a:xfrm>
          <a:prstGeom prst="bentConnector4">
            <a:avLst>
              <a:gd name="adj1" fmla="val -68"/>
              <a:gd name="adj2" fmla="val 326496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D8B13D3E-39B8-49C0-9D2C-3CD26B3EA2E4}"/>
              </a:ext>
            </a:extLst>
          </p:cNvPr>
          <p:cNvCxnSpPr>
            <a:stCxn id="9" idx="2"/>
            <a:endCxn id="5" idx="2"/>
          </p:cNvCxnSpPr>
          <p:nvPr/>
        </p:nvCxnSpPr>
        <p:spPr>
          <a:xfrm rot="5400000" flipH="1">
            <a:off x="5187350" y="1601440"/>
            <a:ext cx="217715" cy="5935207"/>
          </a:xfrm>
          <a:prstGeom prst="bentConnector3">
            <a:avLst>
              <a:gd name="adj1" fmla="val -105000"/>
            </a:avLst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1CC6F8B-F374-4324-ABC6-EAD7907F3E78}"/>
              </a:ext>
            </a:extLst>
          </p:cNvPr>
          <p:cNvSpPr txBox="1"/>
          <p:nvPr/>
        </p:nvSpPr>
        <p:spPr>
          <a:xfrm>
            <a:off x="4742533" y="2933395"/>
            <a:ext cx="110734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REQUEST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171694-4D00-4663-8BCB-A51FC0F30D09}"/>
              </a:ext>
            </a:extLst>
          </p:cNvPr>
          <p:cNvSpPr txBox="1"/>
          <p:nvPr/>
        </p:nvSpPr>
        <p:spPr>
          <a:xfrm>
            <a:off x="4660020" y="4708772"/>
            <a:ext cx="1272373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RESPONSE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E062794-3900-4912-A8D2-9673D12D7EDE}"/>
              </a:ext>
            </a:extLst>
          </p:cNvPr>
          <p:cNvSpPr/>
          <p:nvPr/>
        </p:nvSpPr>
        <p:spPr>
          <a:xfrm>
            <a:off x="2673313" y="2514338"/>
            <a:ext cx="830510" cy="268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HTTPS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A18020D-5AE4-44CF-8C5B-B774986BCA7B}"/>
              </a:ext>
            </a:extLst>
          </p:cNvPr>
          <p:cNvSpPr/>
          <p:nvPr/>
        </p:nvSpPr>
        <p:spPr>
          <a:xfrm>
            <a:off x="2673313" y="2156849"/>
            <a:ext cx="830510" cy="268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HTTP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039FD2A-E575-48AE-BBAC-4871844F04CF}"/>
              </a:ext>
            </a:extLst>
          </p:cNvPr>
          <p:cNvSpPr/>
          <p:nvPr/>
        </p:nvSpPr>
        <p:spPr>
          <a:xfrm>
            <a:off x="3773646" y="2156089"/>
            <a:ext cx="1895977" cy="268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AUTHENTICATION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6846FA-62DA-459D-A2CC-D21B63CF4842}"/>
              </a:ext>
            </a:extLst>
          </p:cNvPr>
          <p:cNvSpPr/>
          <p:nvPr/>
        </p:nvSpPr>
        <p:spPr>
          <a:xfrm>
            <a:off x="3773646" y="2520909"/>
            <a:ext cx="1895977" cy="268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END POINT / URI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06C1D11-AC7D-4A68-A11C-EEE85C71434F}"/>
              </a:ext>
            </a:extLst>
          </p:cNvPr>
          <p:cNvSpPr/>
          <p:nvPr/>
        </p:nvSpPr>
        <p:spPr>
          <a:xfrm>
            <a:off x="5838736" y="2156089"/>
            <a:ext cx="1156349" cy="268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METHOD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032A8A1-B919-4A87-BF56-3DFAF8894AF4}"/>
              </a:ext>
            </a:extLst>
          </p:cNvPr>
          <p:cNvSpPr/>
          <p:nvPr/>
        </p:nvSpPr>
        <p:spPr>
          <a:xfrm>
            <a:off x="5838735" y="2540244"/>
            <a:ext cx="1693245" cy="268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CONTENT TYPE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FFDFFFD-D66F-416B-9983-C542B699A4D1}"/>
              </a:ext>
            </a:extLst>
          </p:cNvPr>
          <p:cNvSpPr/>
          <p:nvPr/>
        </p:nvSpPr>
        <p:spPr>
          <a:xfrm>
            <a:off x="5647123" y="5296965"/>
            <a:ext cx="1525464" cy="268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STATUS CODE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D3E06DA-6C54-4A92-B81A-9C7DE0A14070}"/>
              </a:ext>
            </a:extLst>
          </p:cNvPr>
          <p:cNvSpPr/>
          <p:nvPr/>
        </p:nvSpPr>
        <p:spPr>
          <a:xfrm>
            <a:off x="3584084" y="5296965"/>
            <a:ext cx="1861025" cy="268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JSON RESPONSE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6E9F3DD-A1EE-49E0-A524-85246908F229}"/>
              </a:ext>
            </a:extLst>
          </p:cNvPr>
          <p:cNvSpPr/>
          <p:nvPr/>
        </p:nvSpPr>
        <p:spPr>
          <a:xfrm>
            <a:off x="7172587" y="2162661"/>
            <a:ext cx="1156349" cy="2684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PAY LOAD</a:t>
            </a:r>
          </a:p>
        </p:txBody>
      </p:sp>
    </p:spTree>
    <p:extLst>
      <p:ext uri="{BB962C8B-B14F-4D97-AF65-F5344CB8AC3E}">
        <p14:creationId xmlns:p14="http://schemas.microsoft.com/office/powerpoint/2010/main" val="2755157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891DD-C2B3-41E8-B3E9-86CCB91FA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 APIs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353EB-76D6-4CC9-947A-8C3F66BEEB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Methods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GET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POST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DELETE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PUT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Content type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JSON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More Reading on REST Architecture: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hlinkClick r:id="rId3"/>
              </a:rPr>
              <a:t>https://www.redhat.com/en/topics/api/what-is-a-rest-api</a:t>
            </a:r>
            <a:endParaRPr lang="en-US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hlinkClick r:id="rId4"/>
              </a:rPr>
              <a:t>https://www.ibm.com/cloud/learn</a:t>
            </a:r>
            <a:r>
              <a:rPr lang="en-US">
                <a:hlinkClick r:id="rId4"/>
              </a:rPr>
              <a:t>/rest-apis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455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8BB2A-1FB8-4B71-9190-ACE68EB94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38D05-C75E-4B96-961A-03192B702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JSON stands for JavaScript Object Notation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JSON is a lightweight format for storing and transporting data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JSON is often used when data is sent from a server to a web page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JSON is "self-describing" and easy to understand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Example - </a:t>
            </a:r>
            <a:r>
              <a:rPr lang="en-US" dirty="0">
                <a:hlinkClick r:id="rId2"/>
              </a:rPr>
              <a:t>https://www.w3schools.com/whatis/whatis_json.asp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6B4600-93B0-4AB5-9E43-A34FB8938E1B}"/>
              </a:ext>
            </a:extLst>
          </p:cNvPr>
          <p:cNvSpPr/>
          <p:nvPr/>
        </p:nvSpPr>
        <p:spPr>
          <a:xfrm>
            <a:off x="8341360" y="2611120"/>
            <a:ext cx="3484880" cy="1402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Create a file called </a:t>
            </a:r>
            <a:r>
              <a:rPr lang="en-US" dirty="0" err="1"/>
              <a:t>instanceDetails.json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57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FDA08-DD56-4165-91B1-6B3293319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C68CE-F3BE-4D01-BAB9-A4B9D57CA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Easy to Learn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Open Source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Cross Platform Support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Great Community</a:t>
            </a:r>
          </a:p>
        </p:txBody>
      </p:sp>
    </p:spTree>
    <p:extLst>
      <p:ext uri="{BB962C8B-B14F-4D97-AF65-F5344CB8AC3E}">
        <p14:creationId xmlns:p14="http://schemas.microsoft.com/office/powerpoint/2010/main" val="4224126176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{CEBF7B3D-EED3-4F74-8D75-25587A2E57D8}tf56160789_win32</Template>
  <TotalTime>490</TotalTime>
  <Words>429</Words>
  <Application>Microsoft Office PowerPoint</Application>
  <PresentationFormat>Widescreen</PresentationFormat>
  <Paragraphs>107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Aharoni</vt:lpstr>
      <vt:lpstr>Arial</vt:lpstr>
      <vt:lpstr>Bookman Old Style</vt:lpstr>
      <vt:lpstr>Calibri</vt:lpstr>
      <vt:lpstr>Courier New</vt:lpstr>
      <vt:lpstr>Franklin Gothic Book</vt:lpstr>
      <vt:lpstr>Wingdings</vt:lpstr>
      <vt:lpstr>1_RetrospectVTI</vt:lpstr>
      <vt:lpstr>Python and Oracle EPM REST APIs</vt:lpstr>
      <vt:lpstr>Connect with Me</vt:lpstr>
      <vt:lpstr> Agenda</vt:lpstr>
      <vt:lpstr>IMPORTANT!!</vt:lpstr>
      <vt:lpstr>LET’S GO!!</vt:lpstr>
      <vt:lpstr>REST APIs</vt:lpstr>
      <vt:lpstr>REST APIs</vt:lpstr>
      <vt:lpstr>JSON</vt:lpstr>
      <vt:lpstr>Why Python</vt:lpstr>
      <vt:lpstr>Software Needed</vt:lpstr>
      <vt:lpstr>Jupyter Note Books</vt:lpstr>
      <vt:lpstr>Sample Code</vt:lpstr>
      <vt:lpstr>Useful Resources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and Oracle EPM REST APIs</dc:title>
  <dc:creator>Arun Raj</dc:creator>
  <cp:lastModifiedBy>Surendran, Arun</cp:lastModifiedBy>
  <cp:revision>20</cp:revision>
  <dcterms:created xsi:type="dcterms:W3CDTF">2021-08-01T16:46:57Z</dcterms:created>
  <dcterms:modified xsi:type="dcterms:W3CDTF">2021-08-08T02:38:37Z</dcterms:modified>
</cp:coreProperties>
</file>

<file path=docProps/thumbnail.jpeg>
</file>